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embeddedFontLst>
    <p:embeddedFont>
      <p:font typeface="Dosis Light"/>
      <p:regular r:id="rId89"/>
      <p:bold r:id="rId90"/>
    </p:embeddedFont>
    <p:embeddedFont>
      <p:font typeface="Dosis"/>
      <p:regular r:id="rId91"/>
      <p:bold r:id="rId92"/>
    </p:embeddedFont>
    <p:embeddedFont>
      <p:font typeface="Pontano Sans"/>
      <p:regular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8E4FB3-4123-4DF7-8362-449D8F4F4963}">
  <a:tblStyle styleId="{908E4FB3-4123-4DF7-8362-449D8F4F49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DosisLight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Dosis-regular.fntdata"/><Relationship Id="rId90" Type="http://schemas.openxmlformats.org/officeDocument/2006/relationships/font" Target="fonts/DosisLight-bold.fntdata"/><Relationship Id="rId93" Type="http://schemas.openxmlformats.org/officeDocument/2006/relationships/font" Target="fonts/PontanoSans-regular.fntdata"/><Relationship Id="rId92" Type="http://schemas.openxmlformats.org/officeDocument/2006/relationships/font" Target="fonts/Dosis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colocar os principais requisitos aqui.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colocar os principais diagramas aqui.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colocar os principais diagramas aqui.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colocar os principais diagramas aqui.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colocar os principais diagramas aqui.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4136135"/>
            <a:ext cx="1085915" cy="1007345"/>
          </a:xfrm>
          <a:custGeom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0"/>
            <a:ext cx="1936023" cy="2500369"/>
          </a:xfrm>
          <a:custGeom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221665" y="0"/>
            <a:ext cx="971649" cy="843027"/>
          </a:xfrm>
          <a:custGeom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9BCF6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leaves">
  <p:cSld name="BLANK_2">
    <p:bg>
      <p:bgPr>
        <a:solidFill>
          <a:srgbClr val="9BCF6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Shape 94"/>
          <p:cNvSpPr/>
          <p:nvPr/>
        </p:nvSpPr>
        <p:spPr>
          <a:xfrm rot="3560713">
            <a:off x="7919979" y="4139908"/>
            <a:ext cx="1129759" cy="685684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 rot="1619439">
            <a:off x="7518911" y="3963338"/>
            <a:ext cx="440102" cy="657294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 rot="-5564790">
            <a:off x="1156803" y="211500"/>
            <a:ext cx="672035" cy="536827"/>
          </a:xfrm>
          <a:custGeom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 rot="8585060">
            <a:off x="241104" y="264328"/>
            <a:ext cx="975659" cy="1597185"/>
          </a:xfrm>
          <a:custGeom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51B148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Shape 100"/>
          <p:cNvSpPr/>
          <p:nvPr/>
        </p:nvSpPr>
        <p:spPr>
          <a:xfrm rot="3560713">
            <a:off x="7919979" y="4139908"/>
            <a:ext cx="1129759" cy="685684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 rot="1619439">
            <a:off x="7518911" y="3963338"/>
            <a:ext cx="440102" cy="657294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 rot="-5564790">
            <a:off x="1156803" y="211500"/>
            <a:ext cx="672035" cy="536827"/>
          </a:xfrm>
          <a:custGeom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 rot="8585060">
            <a:off x="241104" y="264328"/>
            <a:ext cx="975659" cy="1597185"/>
          </a:xfrm>
          <a:custGeom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3954" cy="5143389"/>
          </a:xfrm>
          <a:custGeom>
            <a:pathLst>
              <a:path extrusionOk="0" h="53026" w="9427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35802" y="2802078"/>
            <a:ext cx="1905613" cy="1255536"/>
          </a:xfrm>
          <a:custGeom>
            <a:pathLst>
              <a:path extrusionOk="0" h="12944" w="19646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4136091"/>
            <a:ext cx="1085984" cy="1007319"/>
          </a:xfrm>
          <a:custGeom>
            <a:pathLst>
              <a:path extrusionOk="0" h="10385" w="11196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0" y="0"/>
            <a:ext cx="1936070" cy="2500305"/>
          </a:xfrm>
          <a:custGeom>
            <a:pathLst>
              <a:path extrusionOk="0" h="25777" w="1996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20" name="Shape 20"/>
          <p:cNvSpPr/>
          <p:nvPr/>
        </p:nvSpPr>
        <p:spPr>
          <a:xfrm>
            <a:off x="2221739" y="0"/>
            <a:ext cx="971624" cy="843005"/>
          </a:xfrm>
          <a:custGeom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1B148"/>
              </a:solidFill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680587" y="3914645"/>
            <a:ext cx="1491337" cy="1228764"/>
          </a:xfrm>
          <a:custGeom>
            <a:pathLst>
              <a:path extrusionOk="0" h="12668" w="15375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1650244" y="3237827"/>
            <a:ext cx="930521" cy="1355672"/>
          </a:xfrm>
          <a:custGeom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7602686" y="3512916"/>
            <a:ext cx="1278848" cy="1021604"/>
          </a:xfrm>
          <a:custGeom>
            <a:pathLst>
              <a:path extrusionOk="0" h="10532" w="13184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991883" y="3961149"/>
            <a:ext cx="566286" cy="927029"/>
          </a:xfrm>
          <a:custGeom>
            <a:pathLst>
              <a:path extrusionOk="0" h="9557" w="5838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0" y="2514602"/>
            <a:ext cx="1378855" cy="1907408"/>
          </a:xfrm>
          <a:custGeom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114578" y="0"/>
            <a:ext cx="1107352" cy="964471"/>
          </a:xfrm>
          <a:custGeom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600940" y="421461"/>
            <a:ext cx="1543076" cy="2686124"/>
          </a:xfrm>
          <a:custGeom>
            <a:pathLst>
              <a:path extrusionOk="0" h="27692" w="15908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51B148"/>
              </a:buClr>
              <a:buSzPts val="2600"/>
              <a:buChar char="⊷"/>
              <a:defRPr i="1" sz="2600">
                <a:solidFill>
                  <a:srgbClr val="51B148"/>
                </a:solidFill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⊶"/>
              <a:defRPr i="1" sz="2600">
                <a:solidFill>
                  <a:srgbClr val="51B148"/>
                </a:solidFill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⊸"/>
              <a:defRPr i="1" sz="2600">
                <a:solidFill>
                  <a:srgbClr val="51B148"/>
                </a:solidFill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i="1" sz="2600">
                <a:solidFill>
                  <a:srgbClr val="51B148"/>
                </a:solidFill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i="1" sz="2600">
                <a:solidFill>
                  <a:srgbClr val="51B148"/>
                </a:solidFill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i="1" sz="2600">
                <a:solidFill>
                  <a:srgbClr val="51B148"/>
                </a:solidFill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i="1" sz="2600">
                <a:solidFill>
                  <a:srgbClr val="51B148"/>
                </a:solidFill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i="1" sz="2600">
                <a:solidFill>
                  <a:srgbClr val="51B148"/>
                </a:solidFill>
              </a:defRPr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i="1" sz="2600">
                <a:solidFill>
                  <a:srgbClr val="51B148"/>
                </a:solidFill>
              </a:defRPr>
            </a:lvl9pPr>
          </a:lstStyle>
          <a:p/>
        </p:txBody>
      </p:sp>
      <p:sp>
        <p:nvSpPr>
          <p:cNvPr id="33" name="Shape 33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84F56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rgbClr val="484F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528548" y="1071451"/>
            <a:ext cx="1164582" cy="1832524"/>
          </a:xfrm>
          <a:custGeom>
            <a:pathLst>
              <a:path extrusionOk="0" h="18892" w="12006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192991" y="0"/>
            <a:ext cx="2343229" cy="1357321"/>
          </a:xfrm>
          <a:custGeom>
            <a:pathLst>
              <a:path extrusionOk="0" h="13993" w="24157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0" y="3350346"/>
            <a:ext cx="1257314" cy="1793142"/>
          </a:xfrm>
          <a:custGeom>
            <a:pathLst>
              <a:path extrusionOk="0" h="18486" w="12962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4136135"/>
            <a:ext cx="1085915" cy="1007345"/>
          </a:xfrm>
          <a:custGeom>
            <a:pathLst>
              <a:path extrusionOk="0" h="10385" w="11195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0"/>
            <a:ext cx="1936023" cy="2500369"/>
          </a:xfrm>
          <a:custGeom>
            <a:pathLst>
              <a:path extrusionOk="0" h="25777" w="19959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2221665" y="0"/>
            <a:ext cx="971649" cy="843027"/>
          </a:xfrm>
          <a:custGeom>
            <a:pathLst>
              <a:path extrusionOk="0" h="8691" w="10017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3954" cy="5143389"/>
          </a:xfrm>
          <a:custGeom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007373" y="2801981"/>
            <a:ext cx="1494925" cy="907315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rot="758744">
            <a:off x="1198314" y="3395329"/>
            <a:ext cx="582376" cy="869781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993115" y="0"/>
            <a:ext cx="1828888" cy="1393078"/>
          </a:xfrm>
          <a:custGeom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793105" y="4243274"/>
            <a:ext cx="1271637" cy="900137"/>
          </a:xfrm>
          <a:custGeom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0" y="2907418"/>
            <a:ext cx="971624" cy="1607346"/>
          </a:xfrm>
          <a:custGeom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3954" cy="5143389"/>
          </a:xfrm>
          <a:custGeom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2007373" y="2801981"/>
            <a:ext cx="1494925" cy="907315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 rot="758744">
            <a:off x="1198314" y="3395329"/>
            <a:ext cx="582376" cy="869781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993115" y="0"/>
            <a:ext cx="1828888" cy="1393078"/>
          </a:xfrm>
          <a:custGeom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793105" y="4243274"/>
            <a:ext cx="1271637" cy="900137"/>
          </a:xfrm>
          <a:custGeom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0" y="2907418"/>
            <a:ext cx="971624" cy="1607346"/>
          </a:xfrm>
          <a:custGeom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2" name="Shape 72"/>
          <p:cNvSpPr txBox="1"/>
          <p:nvPr>
            <p:ph idx="3" type="body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3954" cy="5143389"/>
          </a:xfrm>
          <a:custGeom>
            <a:pathLst>
              <a:path extrusionOk="0" h="53026" w="9427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007373" y="2801981"/>
            <a:ext cx="1494925" cy="907315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rot="758744">
            <a:off x="1198314" y="3395329"/>
            <a:ext cx="582376" cy="869781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993115" y="0"/>
            <a:ext cx="1828888" cy="1393078"/>
          </a:xfrm>
          <a:custGeom>
            <a:pathLst>
              <a:path extrusionOk="0" h="14362" w="18855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793105" y="4243274"/>
            <a:ext cx="1271637" cy="900137"/>
          </a:xfrm>
          <a:custGeom>
            <a:pathLst>
              <a:path extrusionOk="0" h="9280" w="1311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2907418"/>
            <a:ext cx="971624" cy="1607346"/>
          </a:xfrm>
          <a:custGeom>
            <a:pathLst>
              <a:path extrusionOk="0" h="16571" w="10017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93" cy="5143522"/>
          </a:xfrm>
          <a:custGeom>
            <a:pathLst>
              <a:path extrusionOk="0" h="53026" w="94269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650244" y="3237827"/>
            <a:ext cx="930521" cy="1355672"/>
          </a:xfrm>
          <a:custGeom>
            <a:pathLst>
              <a:path extrusionOk="0" h="13976" w="9593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2514602"/>
            <a:ext cx="1378855" cy="1907408"/>
          </a:xfrm>
          <a:custGeom>
            <a:pathLst>
              <a:path extrusionOk="0" h="19664" w="14215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114578" y="0"/>
            <a:ext cx="1107352" cy="964471"/>
          </a:xfrm>
          <a:custGeom>
            <a:pathLst>
              <a:path extrusionOk="0" h="9943" w="11416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rt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rt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rt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rt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rt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rt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rt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rt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7y3MiC_6KNk8RQv8CoX3X_MskkIbw4Gb/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jpg"/><Relationship Id="rId4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jpg"/><Relationship Id="rId4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Relationship Id="rId4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jpg"/><Relationship Id="rId4" Type="http://schemas.openxmlformats.org/officeDocument/2006/relationships/image" Target="../media/image79.jpg"/><Relationship Id="rId5" Type="http://schemas.openxmlformats.org/officeDocument/2006/relationships/image" Target="../media/image8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Relationship Id="rId6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jpg"/><Relationship Id="rId4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3.jpg"/><Relationship Id="rId4" Type="http://schemas.openxmlformats.org/officeDocument/2006/relationships/image" Target="../media/image7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Relationship Id="rId4" Type="http://schemas.openxmlformats.org/officeDocument/2006/relationships/image" Target="../media/image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Relationship Id="rId4" Type="http://schemas.openxmlformats.org/officeDocument/2006/relationships/image" Target="../media/image61.png"/><Relationship Id="rId5" Type="http://schemas.openxmlformats.org/officeDocument/2006/relationships/image" Target="../media/image68.png"/><Relationship Id="rId6" Type="http://schemas.openxmlformats.org/officeDocument/2006/relationships/image" Target="../media/image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Relationship Id="rId4" Type="http://schemas.openxmlformats.org/officeDocument/2006/relationships/image" Target="../media/image89.png"/><Relationship Id="rId5" Type="http://schemas.openxmlformats.org/officeDocument/2006/relationships/image" Target="../media/image69.png"/><Relationship Id="rId6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3.png"/><Relationship Id="rId4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6.png"/><Relationship Id="rId4" Type="http://schemas.openxmlformats.org/officeDocument/2006/relationships/image" Target="../media/image78.png"/><Relationship Id="rId5" Type="http://schemas.openxmlformats.org/officeDocument/2006/relationships/image" Target="../media/image75.png"/><Relationship Id="rId6" Type="http://schemas.openxmlformats.org/officeDocument/2006/relationships/image" Target="../media/image8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0" y="114225"/>
            <a:ext cx="4915049" cy="49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idx="4294967295" type="ctrTitle"/>
          </p:nvPr>
        </p:nvSpPr>
        <p:spPr>
          <a:xfrm>
            <a:off x="4687775" y="1870350"/>
            <a:ext cx="4254000" cy="20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Projeto</a:t>
            </a:r>
            <a:endParaRPr b="1" sz="60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GreenHouse</a:t>
            </a:r>
            <a:endParaRPr b="1" sz="60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4294967295" type="title"/>
          </p:nvPr>
        </p:nvSpPr>
        <p:spPr>
          <a:xfrm>
            <a:off x="2000900" y="245850"/>
            <a:ext cx="7003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Sonda pH e método de calibração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425" y="1171525"/>
            <a:ext cx="6127425" cy="35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4294967295" type="title"/>
          </p:nvPr>
        </p:nvSpPr>
        <p:spPr>
          <a:xfrm>
            <a:off x="2000900" y="245850"/>
            <a:ext cx="7003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Sonda pH e método de calibração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684" y="1195075"/>
            <a:ext cx="59626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3048425" y="3578075"/>
            <a:ext cx="582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Figura</a:t>
            </a:r>
            <a:r>
              <a:rPr lang="en"/>
              <a:t>: Parâmetros de medições de acordo com o tipo de sonda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4294967295" type="title"/>
          </p:nvPr>
        </p:nvSpPr>
        <p:spPr>
          <a:xfrm>
            <a:off x="2000900" y="245850"/>
            <a:ext cx="7003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Sensor de temperatura da água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2642413" y="3848775"/>
            <a:ext cx="355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Figura</a:t>
            </a:r>
            <a:r>
              <a:rPr lang="en"/>
              <a:t>: Sensor de temperatura da água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438" y="1080150"/>
            <a:ext cx="2743626" cy="276863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5386700" y="1634650"/>
            <a:ext cx="35544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calibração foi feita utilizando temperaturas de </a:t>
            </a:r>
            <a:r>
              <a:rPr lang="en"/>
              <a:t>líquidos</a:t>
            </a:r>
            <a:r>
              <a:rPr lang="en"/>
              <a:t> diferentes e efetuando a verificação a partir de um </a:t>
            </a:r>
            <a:r>
              <a:rPr lang="en"/>
              <a:t>termômetro</a:t>
            </a:r>
            <a:r>
              <a:rPr lang="en"/>
              <a:t> digital clínico.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4294967295" type="title"/>
          </p:nvPr>
        </p:nvSpPr>
        <p:spPr>
          <a:xfrm>
            <a:off x="3272076" y="104625"/>
            <a:ext cx="53082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Acionamento eletromecânico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2448175" y="4084175"/>
            <a:ext cx="66264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Figura</a:t>
            </a:r>
            <a:r>
              <a:rPr lang="en"/>
              <a:t>: Sistema de acionamento da gaveta, Foto  permitida por: André Felipe Pereira.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153" y="1034963"/>
            <a:ext cx="4149924" cy="30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Shape 214" title="Slack for iOS Upload.MOV">
            <a:hlinkClick r:id="rId3"/>
          </p:cNvPr>
          <p:cNvSpPr/>
          <p:nvPr/>
        </p:nvSpPr>
        <p:spPr>
          <a:xfrm>
            <a:off x="3668325" y="560150"/>
            <a:ext cx="4572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725" y="10111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idx="4294967295" type="title"/>
          </p:nvPr>
        </p:nvSpPr>
        <p:spPr>
          <a:xfrm>
            <a:off x="3272076" y="104625"/>
            <a:ext cx="53082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LDR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2448175" y="4084175"/>
            <a:ext cx="66264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Figura:</a:t>
            </a:r>
            <a:r>
              <a:rPr lang="en"/>
              <a:t> Sensor LDR</a:t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6157725" y="1371250"/>
            <a:ext cx="2692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Foram realizados testes em ambientes com diferentes tipos de </a:t>
            </a:r>
            <a:r>
              <a:rPr lang="en"/>
              <a:t>iluminação, sendo um ambiente totalmente escuro, uma luz direcionada em cima do sensor e um ambiente com iluminação natural.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diferenciação de luz entre os ambientes foi dada em porcentagem.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4294967295" type="title"/>
          </p:nvPr>
        </p:nvSpPr>
        <p:spPr>
          <a:xfrm>
            <a:off x="3272076" y="104625"/>
            <a:ext cx="53082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Umidade e Temperatura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2448175" y="4084175"/>
            <a:ext cx="66264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150" y="1166800"/>
            <a:ext cx="2350949" cy="235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3556675" y="3269400"/>
            <a:ext cx="186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DHT22</a:t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5786425" y="1394350"/>
            <a:ext cx="2602200" cy="2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leitura de temperatura e umidade ambiente o sensor escolhido foi o DHT22.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 em um só componente as duas medições.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sua comunicação é One Wire.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4353825" y="396725"/>
            <a:ext cx="32010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rPr>
              <a:t>Conversor A/D</a:t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3715125" y="1190225"/>
            <a:ext cx="44784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222222"/>
                </a:solidFill>
                <a:latin typeface="Pontano Sans"/>
                <a:ea typeface="Pontano Sans"/>
                <a:cs typeface="Pontano Sans"/>
                <a:sym typeface="Pontano Sans"/>
              </a:rPr>
              <a:t>Raspberry Pi não possui conversor A/D integrado</a:t>
            </a:r>
            <a:endParaRPr b="1" sz="2000">
              <a:solidFill>
                <a:srgbClr val="22222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Pontano Sans"/>
              <a:buChar char="⊷"/>
            </a:pPr>
            <a:r>
              <a:rPr b="1" lang="en" sz="2000">
                <a:solidFill>
                  <a:srgbClr val="222222"/>
                </a:solidFill>
                <a:latin typeface="Pontano Sans"/>
                <a:ea typeface="Pontano Sans"/>
                <a:cs typeface="Pontano Sans"/>
                <a:sym typeface="Pontano Sans"/>
              </a:rPr>
              <a:t>PCF8591:</a:t>
            </a:r>
            <a:endParaRPr b="1" sz="2000">
              <a:solidFill>
                <a:srgbClr val="22222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222222"/>
                </a:solidFill>
                <a:latin typeface="Pontano Sans"/>
                <a:ea typeface="Pontano Sans"/>
                <a:cs typeface="Pontano Sans"/>
                <a:sym typeface="Pontano Sans"/>
              </a:rPr>
              <a:t>4 entradas analógicas;</a:t>
            </a:r>
            <a:endParaRPr b="1" sz="2000">
              <a:solidFill>
                <a:srgbClr val="22222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222222"/>
                </a:solidFill>
                <a:latin typeface="Pontano Sans"/>
                <a:ea typeface="Pontano Sans"/>
                <a:cs typeface="Pontano Sans"/>
                <a:sym typeface="Pontano Sans"/>
              </a:rPr>
              <a:t>8 bits;</a:t>
            </a:r>
            <a:endParaRPr b="1" sz="2000">
              <a:solidFill>
                <a:srgbClr val="22222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Pontano Sans"/>
              <a:buChar char="⊶"/>
            </a:pPr>
            <a:r>
              <a:rPr b="1" lang="en" sz="2000">
                <a:solidFill>
                  <a:srgbClr val="222222"/>
                </a:solidFill>
                <a:latin typeface="Pontano Sans"/>
                <a:ea typeface="Pontano Sans"/>
                <a:cs typeface="Pontano Sans"/>
                <a:sym typeface="Pontano Sans"/>
              </a:rPr>
              <a:t>Comunicação I2C</a:t>
            </a:r>
            <a:endParaRPr b="1" sz="2000">
              <a:solidFill>
                <a:srgbClr val="22222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2795100" y="423025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Conversor A/D PCF8591</a:t>
            </a:r>
            <a:endParaRPr/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4353825" y="396725"/>
            <a:ext cx="32010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rPr>
              <a:t>Conversor A/D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225" y="1154227"/>
            <a:ext cx="4758551" cy="29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3352375" y="26475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3600">
                <a:latin typeface="Dosis"/>
                <a:ea typeface="Dosis"/>
                <a:cs typeface="Dosis"/>
                <a:sym typeface="Dosis"/>
              </a:rPr>
              <a:t>Engenharia de Software</a:t>
            </a:r>
            <a:endParaRPr b="1"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3673925" y="1730525"/>
            <a:ext cx="2430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5047350" y="1435250"/>
            <a:ext cx="2149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Equipe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Light"/>
                <a:ea typeface="Dosis Light"/>
                <a:cs typeface="Dosis Light"/>
                <a:sym typeface="Dosis Light"/>
              </a:rPr>
              <a:t>Adailson Santos</a:t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Light"/>
                <a:ea typeface="Dosis Light"/>
                <a:cs typeface="Dosis Light"/>
                <a:sym typeface="Dosis Light"/>
              </a:rPr>
              <a:t>Leonardo Sagmeister</a:t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Light"/>
                <a:ea typeface="Dosis Light"/>
                <a:cs typeface="Dosis Light"/>
                <a:sym typeface="Dosis Light"/>
              </a:rPr>
              <a:t>Lucas Amoêdo</a:t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Light"/>
                <a:ea typeface="Dosis Light"/>
                <a:cs typeface="Dosis Light"/>
                <a:sym typeface="Dosis Light"/>
              </a:rPr>
              <a:t>Marcelo Martins</a:t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822000" y="5884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Integrantes</a:t>
            </a:r>
            <a:endParaRPr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822000" y="1268700"/>
            <a:ext cx="2237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Adailson Santos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Eduardo Rodrigues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Gabriel Silva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Gustavo Eichler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Júlio César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Leonardo Sagmeister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Lucas Amoêdo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377850" y="1326850"/>
            <a:ext cx="2237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22222"/>
                </a:solidFill>
              </a:rPr>
              <a:t>Mairon Cruvinel</a:t>
            </a:r>
            <a:endParaRPr b="1">
              <a:solidFill>
                <a:srgbClr val="222222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Marcelo Oliveira</a:t>
            </a:r>
            <a:endParaRPr b="1">
              <a:solidFill>
                <a:srgbClr val="222222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Rafael Carvalho</a:t>
            </a:r>
            <a:endParaRPr b="1">
              <a:solidFill>
                <a:srgbClr val="222222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Stephanie Costa</a:t>
            </a:r>
            <a:endParaRPr b="1">
              <a:solidFill>
                <a:srgbClr val="222222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Thiago Dias</a:t>
            </a:r>
            <a:endParaRPr b="1">
              <a:solidFill>
                <a:srgbClr val="222222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Wannbaster Reis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3781600" y="1268100"/>
            <a:ext cx="47280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b="1" lang="en">
                <a:solidFill>
                  <a:srgbClr val="222222"/>
                </a:solidFill>
              </a:rPr>
              <a:t>Características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Altamente escalável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Baixo acoplamento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Governança descentralizada</a:t>
            </a:r>
            <a:endParaRPr b="1">
              <a:solidFill>
                <a:srgbClr val="222222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b="1" lang="en">
                <a:solidFill>
                  <a:srgbClr val="222222"/>
                </a:solidFill>
              </a:rPr>
              <a:t>Facilitadores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Framework Nameko (desenvolvido em Python)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RabbitMQ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AMQP</a:t>
            </a:r>
            <a:endParaRPr b="1">
              <a:solidFill>
                <a:srgbClr val="222222"/>
              </a:solidFill>
            </a:endParaRPr>
          </a:p>
          <a:p>
            <a:pPr indent="-342900" lvl="2" marL="13716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■"/>
            </a:pPr>
            <a:r>
              <a:rPr b="1" lang="en">
                <a:solidFill>
                  <a:srgbClr val="222222"/>
                </a:solidFill>
              </a:rPr>
              <a:t>Filas </a:t>
            </a:r>
            <a:endParaRPr b="1">
              <a:solidFill>
                <a:srgbClr val="222222"/>
              </a:solidFill>
            </a:endParaRP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352375" y="26475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600">
                <a:latin typeface="Dosis Light"/>
                <a:ea typeface="Dosis Light"/>
                <a:cs typeface="Dosis Light"/>
                <a:sym typeface="Dosis Light"/>
              </a:rPr>
              <a:t>Arquitetura</a:t>
            </a:r>
            <a:r>
              <a:rPr lang="en" sz="3600">
                <a:latin typeface="Dosis Light"/>
                <a:ea typeface="Dosis Light"/>
                <a:cs typeface="Dosis Light"/>
                <a:sym typeface="Dosis Light"/>
              </a:rPr>
              <a:t> de Microsserviços</a:t>
            </a:r>
            <a:endParaRPr sz="3600"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3781600" y="1268100"/>
            <a:ext cx="47280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b="1" lang="en">
                <a:solidFill>
                  <a:srgbClr val="222222"/>
                </a:solidFill>
              </a:rPr>
              <a:t>A aplicação deve: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Exibir os dados capturados pelos sensores.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Permitir ajuste de temperatura do sistema.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E</a:t>
            </a:r>
            <a:r>
              <a:rPr b="1" lang="en">
                <a:solidFill>
                  <a:srgbClr val="222222"/>
                </a:solidFill>
              </a:rPr>
              <a:t>xibir notificações quando a temperatura da água estiver abaixo ou acima do nível ideal.</a:t>
            </a:r>
            <a:endParaRPr b="1">
              <a:solidFill>
                <a:srgbClr val="222222"/>
              </a:solidFill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○"/>
            </a:pPr>
            <a:r>
              <a:rPr b="1" lang="en">
                <a:solidFill>
                  <a:srgbClr val="222222"/>
                </a:solidFill>
              </a:rPr>
              <a:t>Exibir opções com configurações pré-definidas para cultivo.</a:t>
            </a:r>
            <a:endParaRPr b="1">
              <a:solidFill>
                <a:srgbClr val="222222"/>
              </a:solidFill>
            </a:endParaRP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352375" y="26475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600">
                <a:latin typeface="Dosis Light"/>
                <a:ea typeface="Dosis Light"/>
                <a:cs typeface="Dosis Light"/>
                <a:sym typeface="Dosis Light"/>
              </a:rPr>
              <a:t>Requisitos de Software</a:t>
            </a:r>
            <a:endParaRPr sz="3600"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3352375" y="192125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600">
                <a:latin typeface="Dosis Light"/>
                <a:ea typeface="Dosis Light"/>
                <a:cs typeface="Dosis Light"/>
                <a:sym typeface="Dosis Light"/>
              </a:rPr>
              <a:t>Diagrama de Arquitetura</a:t>
            </a:r>
            <a:endParaRPr sz="3600"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825" y="978275"/>
            <a:ext cx="5759076" cy="39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3352375" y="26475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600">
                <a:latin typeface="Dosis Light"/>
                <a:ea typeface="Dosis Light"/>
                <a:cs typeface="Dosis Light"/>
                <a:sym typeface="Dosis Light"/>
              </a:rPr>
              <a:t>Diagramas de Classes</a:t>
            </a:r>
            <a:endParaRPr sz="3600"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200" y="936750"/>
            <a:ext cx="5870174" cy="36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2682650" y="4568650"/>
            <a:ext cx="5464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84F56"/>
                </a:solidFill>
              </a:rPr>
              <a:t>Microsserviço do Sensor</a:t>
            </a:r>
            <a:r>
              <a:rPr b="1" lang="en">
                <a:solidFill>
                  <a:srgbClr val="484F56"/>
                </a:solidFill>
              </a:rPr>
              <a:t> de Temperatura</a:t>
            </a:r>
            <a:endParaRPr b="1">
              <a:solidFill>
                <a:srgbClr val="484F5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3362450" y="52975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600">
                <a:latin typeface="Dosis Light"/>
                <a:ea typeface="Dosis Light"/>
                <a:cs typeface="Dosis Light"/>
                <a:sym typeface="Dosis Light"/>
              </a:rPr>
              <a:t>Diagramas de Sequência</a:t>
            </a:r>
            <a:endParaRPr sz="3600"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250" y="746325"/>
            <a:ext cx="6320126" cy="394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3180913" y="4578725"/>
            <a:ext cx="5464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84F56"/>
                </a:solidFill>
              </a:rPr>
              <a:t>Troca Automática de Água</a:t>
            </a:r>
            <a:endParaRPr b="1">
              <a:solidFill>
                <a:srgbClr val="484F5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2597534" y="0"/>
            <a:ext cx="40830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3600">
                <a:latin typeface="Dosis"/>
                <a:ea typeface="Dosis"/>
                <a:cs typeface="Dosis"/>
                <a:sym typeface="Dosis"/>
              </a:rPr>
              <a:t>Resultado</a:t>
            </a:r>
            <a:endParaRPr b="1"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50" y="651225"/>
            <a:ext cx="7471575" cy="44416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3352375" y="26475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3600">
                <a:latin typeface="Dosis"/>
                <a:ea typeface="Dosis"/>
                <a:cs typeface="Dosis"/>
                <a:sym typeface="Dosis"/>
              </a:rPr>
              <a:t>Estrutura</a:t>
            </a:r>
            <a:endParaRPr b="1"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3673925" y="1730525"/>
            <a:ext cx="2430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/>
        </p:nvSpPr>
        <p:spPr>
          <a:xfrm>
            <a:off x="5047350" y="1435250"/>
            <a:ext cx="2673300" cy="2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osis"/>
                <a:ea typeface="Dosis"/>
                <a:cs typeface="Dosis"/>
                <a:sym typeface="Dosis"/>
              </a:rPr>
              <a:t>Júlio César Tavares Primo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Gabriel Augusto</a:t>
            </a:r>
            <a:endParaRPr b="1"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osis"/>
                <a:ea typeface="Dosis"/>
                <a:cs typeface="Dosis"/>
                <a:sym typeface="Dosis"/>
              </a:rPr>
              <a:t>Rafael Carvalho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osis"/>
                <a:ea typeface="Dosis"/>
                <a:cs typeface="Dosis"/>
                <a:sym typeface="Dosis"/>
              </a:rPr>
              <a:t>Thiago Dias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1390" l="0" r="0" t="0"/>
          <a:stretch/>
        </p:blipFill>
        <p:spPr>
          <a:xfrm>
            <a:off x="3667100" y="0"/>
            <a:ext cx="4128374" cy="39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3511425" y="4151050"/>
            <a:ext cx="5133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Esboço inicial da estrutura metálica</a:t>
            </a:r>
            <a:endParaRPr sz="18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Foto da primeira etapa do chassi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938" y="260225"/>
            <a:ext cx="3730766" cy="40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Acréscimo de cantoneira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924" y="0"/>
            <a:ext cx="5187801" cy="402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ctrTitle"/>
          </p:nvPr>
        </p:nvSpPr>
        <p:spPr>
          <a:xfrm>
            <a:off x="5035775" y="934300"/>
            <a:ext cx="3675900" cy="15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58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Dosis"/>
              <a:buAutoNum type="arabicPeriod"/>
            </a:pPr>
            <a:r>
              <a:rPr b="1" lang="en" sz="52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Introdução</a:t>
            </a:r>
            <a:endParaRPr b="1" sz="52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Confecção da gaveta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17614" l="0" r="0" t="0"/>
          <a:stretch/>
        </p:blipFill>
        <p:spPr>
          <a:xfrm>
            <a:off x="4476650" y="668050"/>
            <a:ext cx="2955349" cy="366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Assoalho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900" y="0"/>
            <a:ext cx="5407834" cy="40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Corrediças e chapa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15284" l="18623" r="11072" t="23380"/>
          <a:stretch/>
        </p:blipFill>
        <p:spPr>
          <a:xfrm>
            <a:off x="4224137" y="304802"/>
            <a:ext cx="3460378" cy="402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24900" y="4330100"/>
            <a:ext cx="77772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Isolamento térmico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Shape 35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00" y="152400"/>
            <a:ext cx="3133272" cy="417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 rotWithShape="1">
          <a:blip r:embed="rId4">
            <a:alphaModFix/>
          </a:blip>
          <a:srcRect b="25500" l="9092" r="14049" t="23922"/>
          <a:stretch/>
        </p:blipFill>
        <p:spPr>
          <a:xfrm>
            <a:off x="4824400" y="152400"/>
            <a:ext cx="3577699" cy="41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Prateleira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200" y="0"/>
            <a:ext cx="5283526" cy="40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Gaveta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813" y="304800"/>
            <a:ext cx="4367023" cy="402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Vista lateral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075" y="214800"/>
            <a:ext cx="5462507" cy="402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 b="27573" l="3414" r="1726" t="12821"/>
          <a:stretch/>
        </p:blipFill>
        <p:spPr>
          <a:xfrm>
            <a:off x="4765948" y="317150"/>
            <a:ext cx="4043675" cy="450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 b="27180" l="0" r="4168" t="24772"/>
          <a:stretch/>
        </p:blipFill>
        <p:spPr>
          <a:xfrm>
            <a:off x="624893" y="317138"/>
            <a:ext cx="4043682" cy="45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b="21419" l="17974" r="17968" t="19687"/>
          <a:stretch/>
        </p:blipFill>
        <p:spPr>
          <a:xfrm>
            <a:off x="4758099" y="347938"/>
            <a:ext cx="3628251" cy="444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 rotWithShape="1">
          <a:blip r:embed="rId4">
            <a:alphaModFix/>
          </a:blip>
          <a:srcRect b="11796" l="0" r="7876" t="27053"/>
          <a:stretch/>
        </p:blipFill>
        <p:spPr>
          <a:xfrm>
            <a:off x="432700" y="347950"/>
            <a:ext cx="3775383" cy="44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625" y="339500"/>
            <a:ext cx="3762375" cy="4072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3616013" y="4411850"/>
            <a:ext cx="5133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Reservatório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3781600" y="1268100"/>
            <a:ext cx="4728000" cy="3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000"/>
              <a:buChar char="⊷"/>
            </a:pPr>
            <a:r>
              <a:rPr b="1" lang="en" sz="2000">
                <a:solidFill>
                  <a:srgbClr val="222222"/>
                </a:solidFill>
              </a:rPr>
              <a:t>Projetar e construir um </a:t>
            </a:r>
            <a:r>
              <a:rPr b="1" lang="en" sz="2000">
                <a:solidFill>
                  <a:srgbClr val="222222"/>
                </a:solidFill>
              </a:rPr>
              <a:t>protótipo de plantário </a:t>
            </a:r>
            <a:r>
              <a:rPr b="1" lang="en" sz="2000">
                <a:solidFill>
                  <a:srgbClr val="222222"/>
                </a:solidFill>
              </a:rPr>
              <a:t>estufa hidropônico que visa manter condições ambientais específicas de cultivo orgânico sobre condições físicas e químicas relativas.</a:t>
            </a:r>
            <a:endParaRPr b="1" sz="2000">
              <a:solidFill>
                <a:srgbClr val="222222"/>
              </a:solidFill>
            </a:endParaRPr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3822000" y="543150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Solução</a:t>
            </a:r>
            <a:endParaRPr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Vista lateral área de trabalho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313" y="164700"/>
            <a:ext cx="4792025" cy="38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1839600" y="4187500"/>
            <a:ext cx="54648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Vistas gerais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53527" l="0" r="0" t="0"/>
          <a:stretch/>
        </p:blipFill>
        <p:spPr>
          <a:xfrm>
            <a:off x="259350" y="310675"/>
            <a:ext cx="5464800" cy="305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313" y="0"/>
            <a:ext cx="1981437" cy="32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1074050" y="4330100"/>
            <a:ext cx="69075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Renderização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050" y="181775"/>
            <a:ext cx="3898588" cy="41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450" y="181775"/>
            <a:ext cx="2898209" cy="41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39671" l="11705" r="5037" t="21831"/>
          <a:stretch/>
        </p:blipFill>
        <p:spPr>
          <a:xfrm>
            <a:off x="1676450" y="195925"/>
            <a:ext cx="5791104" cy="475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4975900" y="402400"/>
            <a:ext cx="17994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Energia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5" name="Shape 435"/>
          <p:cNvSpPr txBox="1"/>
          <p:nvPr>
            <p:ph idx="2" type="body"/>
          </p:nvPr>
        </p:nvSpPr>
        <p:spPr>
          <a:xfrm>
            <a:off x="6623650" y="89725"/>
            <a:ext cx="23613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 Equipe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Mairon R Cruvinel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     Stephanie Costa</a:t>
            </a:r>
            <a:endParaRPr/>
          </a:p>
        </p:txBody>
      </p:sp>
      <p:sp>
        <p:nvSpPr>
          <p:cNvPr id="436" name="Shape 43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Shape 437"/>
          <p:cNvSpPr txBox="1"/>
          <p:nvPr/>
        </p:nvSpPr>
        <p:spPr>
          <a:xfrm>
            <a:off x="4320075" y="14655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LED/Iluminação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Fonte simples-&gt;fonte chaveada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Estrutura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Ventilação/Fluxo água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Ponte H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730900" y="77507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Energia Elétrica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Shape 444"/>
          <p:cNvSpPr txBox="1"/>
          <p:nvPr/>
        </p:nvSpPr>
        <p:spPr>
          <a:xfrm>
            <a:off x="3730900" y="1954504"/>
            <a:ext cx="43668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220V AC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12V DC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5V DC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822000" y="354850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DEMANDA</a:t>
            </a:r>
            <a:r>
              <a:rPr lang="en"/>
              <a:t> </a:t>
            </a:r>
            <a:endParaRPr/>
          </a:p>
        </p:txBody>
      </p:sp>
      <p:sp>
        <p:nvSpPr>
          <p:cNvPr id="450" name="Shape 45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51" name="Shape 451"/>
          <p:cNvGraphicFramePr/>
          <p:nvPr/>
        </p:nvGraphicFramePr>
        <p:xfrm>
          <a:off x="3821988" y="1946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{908E4FB3-4123-4DF7-8362-449D8F4F4963}</a:tableStyleId>
              </a:tblPr>
              <a:tblGrid>
                <a:gridCol w="1051225"/>
                <a:gridCol w="1051225"/>
                <a:gridCol w="382850"/>
                <a:gridCol w="1335925"/>
                <a:gridCol w="1204950"/>
              </a:tblGrid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rgbClr val="F3F3F3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corrente(mA)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rgbClr val="F3F3F3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corrente(mA)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8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 I3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MOTOR DC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4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Sensor PH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FAN 12 CM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8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PFC8591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FAN8 CM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8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738775" y="53707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PROTEUS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7" name="Shape 45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875" y="1284850"/>
            <a:ext cx="5432099" cy="27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/>
        </p:nvSpPr>
        <p:spPr>
          <a:xfrm>
            <a:off x="4017075" y="4099900"/>
            <a:ext cx="392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FIGURA-ESQUEMATICO DESENHADO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3822000" y="24717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COMPONENTES</a:t>
            </a:r>
            <a:r>
              <a:rPr lang="en"/>
              <a:t> </a:t>
            </a:r>
            <a:endParaRPr/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3822000" y="105975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LINEAR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-TR4 (transformador)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BR2 (Ponte retificadora)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Regulador de Tensão LM7812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Capacitores de desacoplamento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Shape 466"/>
          <p:cNvSpPr txBox="1"/>
          <p:nvPr>
            <p:ph idx="2" type="body"/>
          </p:nvPr>
        </p:nvSpPr>
        <p:spPr>
          <a:xfrm>
            <a:off x="6325500" y="935550"/>
            <a:ext cx="23613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CHAVEADA</a:t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-TR4 (transformador)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-Filtro de entrada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Ponte retificadora.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-Fusivel proteção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-Diodo Zener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-LM2679 regulador de tensao chaveado.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-Indutor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Retificador 2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Shape 46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FUNCIONAMENTO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TRANSFORMADOR 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220V-&gt;20V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PONTE RETIFICADORA</a:t>
            </a:r>
            <a:endParaRPr/>
          </a:p>
        </p:txBody>
      </p:sp>
      <p:sp>
        <p:nvSpPr>
          <p:cNvPr id="475" name="Shape 47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998550" y="1870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Engenharia Eletrônica</a:t>
            </a:r>
            <a:endParaRPr b="1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248500" y="1054450"/>
            <a:ext cx="33702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Lista de sensores e atuadores/ comunicação</a:t>
            </a:r>
            <a:endParaRPr>
              <a:solidFill>
                <a:srgbClr val="222222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 </a:t>
            </a:r>
            <a:endParaRPr>
              <a:solidFill>
                <a:srgbClr val="222222"/>
              </a:solidFill>
            </a:endParaRPr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</a:rPr>
              <a:t>Sonda pH</a:t>
            </a:r>
            <a:endParaRPr sz="1400">
              <a:solidFill>
                <a:srgbClr val="22222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</a:rPr>
              <a:t>Umidade e temperatura</a:t>
            </a:r>
            <a:endParaRPr sz="1400">
              <a:solidFill>
                <a:srgbClr val="22222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</a:rPr>
              <a:t>LDR</a:t>
            </a:r>
            <a:endParaRPr sz="1400">
              <a:solidFill>
                <a:srgbClr val="22222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</a:rPr>
              <a:t>Motor 12V e sistema mecatrônico</a:t>
            </a:r>
            <a:endParaRPr sz="1400">
              <a:solidFill>
                <a:srgbClr val="22222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</a:rPr>
              <a:t>Módulo Relé</a:t>
            </a:r>
            <a:endParaRPr sz="1400">
              <a:solidFill>
                <a:srgbClr val="22222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</a:rPr>
              <a:t>Sensor de nível d´água</a:t>
            </a:r>
            <a:endParaRPr sz="1400">
              <a:solidFill>
                <a:srgbClr val="22222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</a:rPr>
              <a:t>Diagrama de integração</a:t>
            </a:r>
            <a:endParaRPr sz="1400">
              <a:solidFill>
                <a:srgbClr val="22222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</a:rPr>
              <a:t>Cronograma e prazo de entrega</a:t>
            </a:r>
            <a:endParaRPr sz="1400">
              <a:solidFill>
                <a:srgbClr val="22222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7" name="Shape 137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 Equipe</a:t>
            </a:r>
            <a:endParaRPr b="1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Eduardo Sousa</a:t>
            </a:r>
            <a:endParaRPr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Gustavo Eichler</a:t>
            </a:r>
            <a:endParaRPr>
              <a:solidFill>
                <a:srgbClr val="222222"/>
              </a:solidFill>
            </a:endParaRPr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Wannbaster Reis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3822000" y="481750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FUNCIONAMENTO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Regulador de Tensão Lm7812</a:t>
            </a:r>
            <a:endParaRPr b="1" sz="11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Transistors  Tip122 </a:t>
            </a:r>
            <a:endParaRPr b="1" sz="11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Shape 482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Capacitores na saida.</a:t>
            </a:r>
            <a:endParaRPr/>
          </a:p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975" y="2610375"/>
            <a:ext cx="26003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00" y="152400"/>
            <a:ext cx="3200551" cy="412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575" y="211850"/>
            <a:ext cx="2721747" cy="412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 rotWithShape="1">
          <a:blip r:embed="rId5">
            <a:alphaModFix/>
          </a:blip>
          <a:srcRect b="25486" l="5639" r="10185" t="2962"/>
          <a:stretch/>
        </p:blipFill>
        <p:spPr>
          <a:xfrm>
            <a:off x="6543750" y="653075"/>
            <a:ext cx="2435198" cy="368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3822000" y="24717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VANTAGEM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5478525" y="105975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3F3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EFICIENCIA</a:t>
            </a:r>
            <a:endParaRPr b="1" sz="1400">
              <a:solidFill>
                <a:schemeClr val="dk1"/>
              </a:solidFill>
              <a:highlight>
                <a:srgbClr val="F3F3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Shape 50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025" y="1494175"/>
            <a:ext cx="4552125" cy="31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/>
          <p:nvPr/>
        </p:nvSpPr>
        <p:spPr>
          <a:xfrm>
            <a:off x="4191000" y="4596850"/>
            <a:ext cx="46299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FIGURA-GRAFICO EFICIENCIA X CORRENTE SAIDA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425" y="678687"/>
            <a:ext cx="9144000" cy="33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2882350" y="4141300"/>
            <a:ext cx="434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FIGURA- ESQUEMATICO A SER IMPLEMENTADO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3730900" y="77507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ILUMINAÇÃO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Shape 519"/>
          <p:cNvSpPr txBox="1"/>
          <p:nvPr/>
        </p:nvSpPr>
        <p:spPr>
          <a:xfrm>
            <a:off x="3730900" y="1954498"/>
            <a:ext cx="4366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ALFACE- por não florescer pode receber uma boa variedade de intensidade luminosa.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3730900" y="77507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PADRÃO SIMPLIFICADO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5" name="Shape 52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Shape 526"/>
          <p:cNvSpPr txBox="1"/>
          <p:nvPr/>
        </p:nvSpPr>
        <p:spPr>
          <a:xfrm>
            <a:off x="3730900" y="1954498"/>
            <a:ext cx="4366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NA MÉDIA 40W/FT 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16H DE LUZ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CICLO INVERTIDO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3730900" y="77507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PADRÃO COMPLEXO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3486975" y="1954500"/>
            <a:ext cx="52593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NA MÉDIA 250߂mols/m-2s-1 PPFD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16H DE LUZ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⊷"/>
            </a:pPr>
            <a:r>
              <a:rPr b="1" lang="en"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CICLO INVERTIDO</a:t>
            </a:r>
            <a:endParaRPr b="1"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365"/>
            <a:ext cx="9144000" cy="445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00" y="181688"/>
            <a:ext cx="7616675" cy="4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50" y="351200"/>
            <a:ext cx="7774049" cy="4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4294967295" type="title"/>
          </p:nvPr>
        </p:nvSpPr>
        <p:spPr>
          <a:xfrm>
            <a:off x="2000900" y="245850"/>
            <a:ext cx="7003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Sonda pH e método de calibração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3247250" y="1753700"/>
            <a:ext cx="6308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Uso de soluções tampões com diferentes escalas de pH: 4, 7 e 13.</a:t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4653750" y="1035750"/>
            <a:ext cx="2671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Caracterização experimental </a:t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3247250" y="2165675"/>
            <a:ext cx="6308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Conversão da leitura catiônica/</a:t>
            </a:r>
            <a:r>
              <a:rPr lang="en"/>
              <a:t>aniônica</a:t>
            </a:r>
            <a:r>
              <a:rPr lang="en"/>
              <a:t> do sensor em Volts.</a:t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3247250" y="2565775"/>
            <a:ext cx="6308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Identificação da curva de calibração sob leituras do fornecedor e experimental.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625" y="3232625"/>
            <a:ext cx="1811300" cy="18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5531900" y="3912400"/>
            <a:ext cx="3472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Figura:</a:t>
            </a:r>
            <a:r>
              <a:rPr lang="en" sz="1200"/>
              <a:t> Soluções tampão, laboratório de Química FGA-UnB</a:t>
            </a:r>
            <a:endParaRPr sz="1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775" y="260075"/>
            <a:ext cx="6067850" cy="45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UV &amp; IV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IV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Presença do Infravermelho devido ao Emerson Enhancement Effect que determina que a presença de luz Infravermelha eleva a produção das clorofilas.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UV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1-Ativa proteção natural das plantas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2-Extremamente letal para organismos prejudiciais à planta</a:t>
            </a:r>
            <a:endParaRPr/>
          </a:p>
        </p:txBody>
      </p:sp>
      <p:sp>
        <p:nvSpPr>
          <p:cNvPr id="577" name="Shape 57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PPF &amp; PPFD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Photosynthetic Photon Flux (PPF)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 o Fluxo de Fotons mais relevantes para a fotosintese , representa o numero de Fotons enviados emitidos.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Obtida pela formula da energia de um foton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Eλ=hc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E= Energia 1 fóton em j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Temos W= j/s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Photosynthetic Photon Flux Density (PPFD)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 o valor PPF medido por área na qual a luz projetada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00" y="98450"/>
            <a:ext cx="7994474" cy="45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Shape 595"/>
          <p:cNvSpPr txBox="1"/>
          <p:nvPr/>
        </p:nvSpPr>
        <p:spPr>
          <a:xfrm>
            <a:off x="2167100" y="4684900"/>
            <a:ext cx="4433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Medidor quantico Apogee(radiação PAR)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Lampada vapor de sodio HPS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lâmpadas de vapor de sódio de alta pressão (</a:t>
            </a:r>
            <a:r>
              <a:rPr i="1" lang="en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HPS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 utilizadas para iluminação de estufas e de câmaras de crescimento de plantas dado que a sua emissão se centra em torno da região espectral de maior eficiência 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fotossintética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permitindo a produção de elevadas intensidades luminosas com um baixo custo energético.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Escolha do LED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304800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Consumo de energia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Consumo é um dos fatores mais importantes para o uso das lâmpadas de cultivo, o que fez as LEDs se tornarem a opção escolhida pois consomem menos energia que as HPS.  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     2.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Vida útil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 comparação com lâmpadas HPS, a LED tem uma vida útil muito maior.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304800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 startAt="3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Calor gerado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lâmpadas para cultivo indoor, as HPS emanam mais calor do que as luzes LED. O calor que as lâmpadas HPS produzem pode-se fazer necessário a compra de mais equipamentos de exaustão e ventilação, o que acaba gerando custos adicionais.</a:t>
            </a:r>
            <a:endParaRPr/>
          </a:p>
        </p:txBody>
      </p:sp>
      <p:sp>
        <p:nvSpPr>
          <p:cNvPr id="611" name="Shape 61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body"/>
          </p:nvPr>
        </p:nvSpPr>
        <p:spPr>
          <a:xfrm>
            <a:off x="3492825" y="90295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Luz Vermelha (630 -660 nm)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é essencial para o crescimento das hastes, bem como a expansão das folhas. Este comprimento de onda também regula a floração, os períodos de dormência e a germinação das sementes.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-Infravermelho (720 - 740 nm) 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também passa por folhagens superiores densas para suportar o crescimento de folhas localizadas mais baixas nas plantas. Além disso, a exposição à luz infravermelha reduz o tempo que uma planta precisa para florescer. Outro benefício da luz vermelha distante é que as plantas expostas a este comprimento de onda tendem a produzir folhas maiores do que aquelas não expostas à luz neste espectro.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7" name="Shape 617"/>
          <p:cNvSpPr txBox="1"/>
          <p:nvPr>
            <p:ph idx="2" type="body"/>
          </p:nvPr>
        </p:nvSpPr>
        <p:spPr>
          <a:xfrm>
            <a:off x="6191773" y="1108675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Luz Azul (400 -520 nm)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luz na faixa azul também afeta o conteúdo de clorofila presente na planta, bem como a espessura da folha.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luz verde (500 - 600 nm) 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já foi considerada não necessária para as plantas, mas estudos recentes descobriram que este comprimento de onda penetra através dos topos de folhagens  para suportar as folhas na parte inferior.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8" name="Shape 618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4271"/>
            <a:ext cx="9144001" cy="3054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175" y="131825"/>
            <a:ext cx="5330625" cy="466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075" y="349225"/>
            <a:ext cx="3333788" cy="44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4294967295" type="title"/>
          </p:nvPr>
        </p:nvSpPr>
        <p:spPr>
          <a:xfrm>
            <a:off x="2000900" y="245850"/>
            <a:ext cx="7003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Sonda pH e método de calibração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3688600" y="988675"/>
            <a:ext cx="2671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Caracterização experimental 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299" y="1897888"/>
            <a:ext cx="2955425" cy="10023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3330925" y="2900250"/>
            <a:ext cx="4543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Figura:</a:t>
            </a:r>
            <a:r>
              <a:rPr lang="en"/>
              <a:t> Dados de </a:t>
            </a:r>
            <a:r>
              <a:rPr lang="en"/>
              <a:t>caracterização</a:t>
            </a:r>
            <a:r>
              <a:rPr lang="en"/>
              <a:t> do fornecedor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12425"/>
            <a:ext cx="3837425" cy="25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800" y="152400"/>
            <a:ext cx="2427298" cy="201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800" y="2315872"/>
            <a:ext cx="2427298" cy="2001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0450" y="2379225"/>
            <a:ext cx="2269051" cy="18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6051"/>
            <a:ext cx="4488624" cy="336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 rotWithShape="1">
          <a:blip r:embed="rId4">
            <a:alphaModFix/>
          </a:blip>
          <a:srcRect b="0" l="0" r="43152" t="0"/>
          <a:stretch/>
        </p:blipFill>
        <p:spPr>
          <a:xfrm>
            <a:off x="4259725" y="1185288"/>
            <a:ext cx="5060675" cy="27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975" y="162675"/>
            <a:ext cx="6173101" cy="46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 txBox="1"/>
          <p:nvPr>
            <p:ph idx="2" type="body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2" name="Shape 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00" y="152400"/>
            <a:ext cx="3246625" cy="45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225" y="152410"/>
            <a:ext cx="3311825" cy="44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3822000" y="14367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Sobre o Plantário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100" y="1063750"/>
            <a:ext cx="4688625" cy="34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825" y="4541822"/>
            <a:ext cx="603122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3861775" y="12511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Sobre o Plantário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Shape 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25" y="1249650"/>
            <a:ext cx="2415400" cy="32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975" y="1209888"/>
            <a:ext cx="2583100" cy="3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125" y="1248325"/>
            <a:ext cx="2415400" cy="32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525" y="4457725"/>
            <a:ext cx="767715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3861775" y="12511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Sobre o Plantário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00" y="707775"/>
            <a:ext cx="6979549" cy="42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925" y="1749850"/>
            <a:ext cx="1660725" cy="5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800" y="3995400"/>
            <a:ext cx="4948976" cy="11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type="title"/>
          </p:nvPr>
        </p:nvSpPr>
        <p:spPr>
          <a:xfrm>
            <a:off x="3861775" y="12511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Sobre o Plantário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84" y="1331550"/>
            <a:ext cx="4018627" cy="28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573" y="1092050"/>
            <a:ext cx="2534850" cy="33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50" y="4348125"/>
            <a:ext cx="4925399" cy="5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7325" y="4467724"/>
            <a:ext cx="3472175" cy="50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3861775" y="12511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Sobre a ponte H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974" y="1073776"/>
            <a:ext cx="5618251" cy="30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041" y="4356250"/>
            <a:ext cx="625710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type="title"/>
          </p:nvPr>
        </p:nvSpPr>
        <p:spPr>
          <a:xfrm>
            <a:off x="3861775" y="12511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Sobre a ponte H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00" y="1022225"/>
            <a:ext cx="7368726" cy="322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44750"/>
            <a:ext cx="8839201" cy="343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4294967295" type="title"/>
          </p:nvPr>
        </p:nvSpPr>
        <p:spPr>
          <a:xfrm>
            <a:off x="2000900" y="245850"/>
            <a:ext cx="7003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Sonda pH e método de calibração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3688600" y="988675"/>
            <a:ext cx="2671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Caracterização experimental </a:t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2730650" y="3724150"/>
            <a:ext cx="6085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Figura: </a:t>
            </a:r>
            <a:r>
              <a:rPr lang="en"/>
              <a:t>Dados de caracterização do fornecedor e medidas experimentais</a:t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059" y="1755525"/>
            <a:ext cx="1226368" cy="16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3861775" y="12511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Sobre a ponte H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3" name="Shape 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775" y="992675"/>
            <a:ext cx="3556975" cy="35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675" y="2406000"/>
            <a:ext cx="3556975" cy="18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6000" y="1251125"/>
            <a:ext cx="20193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984" y="4549650"/>
            <a:ext cx="3957762" cy="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type="title"/>
          </p:nvPr>
        </p:nvSpPr>
        <p:spPr>
          <a:xfrm>
            <a:off x="3861775" y="1251125"/>
            <a:ext cx="4864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Sobre a Ventilação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3" name="Shape 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625" y="828488"/>
            <a:ext cx="2815275" cy="37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684" y="1411713"/>
            <a:ext cx="3986661" cy="28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463" y="4573475"/>
            <a:ext cx="3619605" cy="52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type="ctrTitle"/>
          </p:nvPr>
        </p:nvSpPr>
        <p:spPr>
          <a:xfrm>
            <a:off x="5035775" y="934300"/>
            <a:ext cx="3675900" cy="15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latin typeface="Dosis"/>
              <a:ea typeface="Dosis"/>
              <a:cs typeface="Dosis"/>
              <a:sym typeface="Dosi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Conclusão</a:t>
            </a:r>
            <a:endParaRPr b="1" sz="52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Shape 766"/>
          <p:cNvSpPr txBox="1"/>
          <p:nvPr>
            <p:ph idx="4294967295" type="ctrTitle"/>
          </p:nvPr>
        </p:nvSpPr>
        <p:spPr>
          <a:xfrm>
            <a:off x="161575" y="1430950"/>
            <a:ext cx="4914600" cy="8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51B148"/>
                </a:solidFill>
              </a:rPr>
              <a:t>Obrigado!</a:t>
            </a:r>
            <a:endParaRPr sz="9600">
              <a:solidFill>
                <a:srgbClr val="51B148"/>
              </a:solidFill>
            </a:endParaRPr>
          </a:p>
        </p:txBody>
      </p:sp>
      <p:sp>
        <p:nvSpPr>
          <p:cNvPr id="767" name="Shape 767"/>
          <p:cNvSpPr txBox="1"/>
          <p:nvPr>
            <p:ph idx="4294967295" type="subTitle"/>
          </p:nvPr>
        </p:nvSpPr>
        <p:spPr>
          <a:xfrm>
            <a:off x="685800" y="2018282"/>
            <a:ext cx="4390500" cy="23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00"/>
                </a:solidFill>
              </a:rPr>
              <a:t>Alguma dúvida?</a:t>
            </a:r>
            <a:endParaRPr sz="3000">
              <a:solidFill>
                <a:srgbClr val="000000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5020246" y="816383"/>
            <a:ext cx="2713515" cy="2468231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Shape 769"/>
          <p:cNvSpPr/>
          <p:nvPr/>
        </p:nvSpPr>
        <p:spPr>
          <a:xfrm rot="2240807">
            <a:off x="6269797" y="3349126"/>
            <a:ext cx="1651746" cy="1002494"/>
          </a:xfrm>
          <a:custGeom>
            <a:pathLst>
              <a:path extrusionOk="0" h="9354" w="15412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/>
          <p:nvPr/>
        </p:nvSpPr>
        <p:spPr>
          <a:xfrm rot="-6741915">
            <a:off x="7586101" y="2562766"/>
            <a:ext cx="640976" cy="998332"/>
          </a:xfrm>
          <a:custGeom>
            <a:pathLst>
              <a:path extrusionOk="0" h="8967" w="6004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4294967295" type="title"/>
          </p:nvPr>
        </p:nvSpPr>
        <p:spPr>
          <a:xfrm>
            <a:off x="2000900" y="245850"/>
            <a:ext cx="70038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Sonda pH e método de calibração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175" y="1176975"/>
            <a:ext cx="6104650" cy="357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la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